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661" r:id="rId3"/>
    <p:sldId id="573" r:id="rId4"/>
    <p:sldId id="1001" r:id="rId5"/>
    <p:sldId id="805" r:id="rId6"/>
    <p:sldId id="849" r:id="rId7"/>
    <p:sldId id="851" r:id="rId8"/>
    <p:sldId id="912" r:id="rId9"/>
    <p:sldId id="852" r:id="rId10"/>
    <p:sldId id="853" r:id="rId11"/>
    <p:sldId id="854" r:id="rId12"/>
    <p:sldId id="855" r:id="rId13"/>
    <p:sldId id="725" r:id="rId14"/>
    <p:sldId id="1093" r:id="rId15"/>
    <p:sldId id="787" r:id="rId16"/>
    <p:sldId id="789" r:id="rId17"/>
    <p:sldId id="779" r:id="rId18"/>
    <p:sldId id="780" r:id="rId19"/>
    <p:sldId id="784" r:id="rId20"/>
    <p:sldId id="783" r:id="rId21"/>
    <p:sldId id="781" r:id="rId22"/>
    <p:sldId id="785" r:id="rId23"/>
    <p:sldId id="786" r:id="rId24"/>
    <p:sldId id="811" r:id="rId25"/>
    <p:sldId id="782" r:id="rId26"/>
    <p:sldId id="790" r:id="rId27"/>
    <p:sldId id="827" r:id="rId28"/>
    <p:sldId id="829" r:id="rId29"/>
    <p:sldId id="831" r:id="rId30"/>
    <p:sldId id="575" r:id="rId31"/>
    <p:sldId id="777" r:id="rId32"/>
    <p:sldId id="917" r:id="rId33"/>
    <p:sldId id="918" r:id="rId34"/>
    <p:sldId id="778" r:id="rId35"/>
    <p:sldId id="916" r:id="rId36"/>
    <p:sldId id="577" r:id="rId37"/>
    <p:sldId id="822" r:id="rId38"/>
    <p:sldId id="823" r:id="rId39"/>
    <p:sldId id="824" r:id="rId40"/>
    <p:sldId id="825" r:id="rId41"/>
    <p:sldId id="793" r:id="rId42"/>
    <p:sldId id="792" r:id="rId43"/>
    <p:sldId id="791" r:id="rId44"/>
    <p:sldId id="621" r:id="rId45"/>
    <p:sldId id="794" r:id="rId46"/>
    <p:sldId id="795" r:id="rId47"/>
    <p:sldId id="796" r:id="rId48"/>
    <p:sldId id="797" r:id="rId49"/>
    <p:sldId id="798" r:id="rId50"/>
    <p:sldId id="800" r:id="rId51"/>
    <p:sldId id="975" r:id="rId52"/>
    <p:sldId id="977" r:id="rId53"/>
    <p:sldId id="1092" r:id="rId54"/>
    <p:sldId id="1094" r:id="rId55"/>
    <p:sldId id="1097" r:id="rId56"/>
    <p:sldId id="1100" r:id="rId57"/>
    <p:sldId id="1099" r:id="rId58"/>
    <p:sldId id="1102" r:id="rId59"/>
    <p:sldId id="1103" r:id="rId60"/>
    <p:sldId id="1098" r:id="rId61"/>
    <p:sldId id="802" r:id="rId62"/>
    <p:sldId id="803" r:id="rId63"/>
    <p:sldId id="804" r:id="rId64"/>
    <p:sldId id="813" r:id="rId65"/>
    <p:sldId id="817" r:id="rId66"/>
    <p:sldId id="818" r:id="rId67"/>
    <p:sldId id="820" r:id="rId68"/>
    <p:sldId id="835" r:id="rId69"/>
    <p:sldId id="837" r:id="rId70"/>
    <p:sldId id="838" r:id="rId71"/>
    <p:sldId id="840" r:id="rId72"/>
    <p:sldId id="819" r:id="rId73"/>
    <p:sldId id="842" r:id="rId74"/>
    <p:sldId id="843" r:id="rId75"/>
    <p:sldId id="845" r:id="rId76"/>
    <p:sldId id="846" r:id="rId77"/>
    <p:sldId id="1070" r:id="rId78"/>
    <p:sldId id="848" r:id="rId7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793"/>
    <a:srgbClr val="95D600"/>
    <a:srgbClr val="006F42"/>
    <a:srgbClr val="F96A1B"/>
    <a:srgbClr val="444A50"/>
    <a:srgbClr val="BF1223"/>
    <a:srgbClr val="BF0D23"/>
    <a:srgbClr val="00457C"/>
    <a:srgbClr val="D1DDE6"/>
    <a:srgbClr val="BBD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5" autoAdjust="0"/>
    <p:restoredTop sz="98669" autoAdjust="0"/>
  </p:normalViewPr>
  <p:slideViewPr>
    <p:cSldViewPr snapToGrid="0" snapToObjects="1">
      <p:cViewPr varScale="1">
        <p:scale>
          <a:sx n="96" d="100"/>
          <a:sy n="96" d="100"/>
        </p:scale>
        <p:origin x="1504" y="168"/>
      </p:cViewPr>
      <p:guideLst>
        <p:guide orient="horz" pos="216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-2028" y="-90"/>
      </p:cViewPr>
      <p:guideLst>
        <p:guide orient="horz" pos="2169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handoutMaster" Target="handoutMasters/handoutMaster1.xml"/><Relationship Id="rId8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CONFIDENTIAL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2B0D1-A76B-394C-836A-895EEC8F204F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C4A76-6C10-184E-AEE7-2390B72F619A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CONFIDENTIAL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DADDC-A62F-D548-B374-2CC887C6F57E}" type="datetime1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92BEC-ADC1-A446-B986-572303100BD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2000"/>
            <a:ext cx="5963323" cy="61735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 dirty="0"/>
              <a:t>点击输入标题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60933"/>
            <a:ext cx="8229600" cy="4618155"/>
          </a:xfrm>
        </p:spPr>
        <p:txBody>
          <a:bodyPr/>
          <a:lstStyle>
            <a:lvl1pPr>
              <a:buClr>
                <a:srgbClr val="95D600"/>
              </a:buCl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rgbClr val="95D600"/>
              </a:buCl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rgbClr val="95D600"/>
              </a:buCl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rgbClr val="95D600"/>
              </a:buCl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</a:lstStyle>
          <a:p>
            <a:pPr lvl="0"/>
            <a:r>
              <a:rPr lang="zh-CN" altLang="en-US" dirty="0"/>
              <a:t>点击输入首级条目</a:t>
            </a:r>
            <a:endParaRPr lang="en-GB" altLang="zh-CN" dirty="0"/>
          </a:p>
          <a:p>
            <a:pPr lvl="1"/>
            <a:r>
              <a:rPr lang="zh-CN" altLang="en-US" dirty="0"/>
              <a:t>二级条目</a:t>
            </a:r>
            <a:endParaRPr lang="en-GB" altLang="zh-CN" dirty="0"/>
          </a:p>
          <a:p>
            <a:pPr lvl="2"/>
            <a:r>
              <a:rPr lang="zh-CN" altLang="en-US" dirty="0"/>
              <a:t>三级条目</a:t>
            </a:r>
            <a:endParaRPr lang="en-GB" altLang="zh-CN" dirty="0"/>
          </a:p>
          <a:p>
            <a:pPr lvl="3"/>
            <a:r>
              <a:rPr lang="zh-CN" altLang="en-US" dirty="0"/>
              <a:t>四级条目</a:t>
            </a:r>
            <a:endParaRPr lang="en-US" altLang="zh-CN" dirty="0"/>
          </a:p>
        </p:txBody>
      </p:sp>
      <p:cxnSp>
        <p:nvCxnSpPr>
          <p:cNvPr id="8" name="Straight Connector 9"/>
          <p:cNvCxnSpPr/>
          <p:nvPr userDrawn="1"/>
        </p:nvCxnSpPr>
        <p:spPr>
          <a:xfrm>
            <a:off x="0" y="973194"/>
            <a:ext cx="9127043" cy="0"/>
          </a:xfrm>
          <a:prstGeom prst="line">
            <a:avLst/>
          </a:prstGeom>
          <a:ln w="12700" cap="flat" cmpd="sng" algn="ctr">
            <a:solidFill>
              <a:srgbClr val="00953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029"/>
            <a:ext cx="9144000" cy="6777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2000"/>
            <a:ext cx="5963323" cy="61735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 dirty="0"/>
              <a:t>点击输入标题</a:t>
            </a:r>
            <a:endParaRPr lang="en-US" dirty="0"/>
          </a:p>
        </p:txBody>
      </p:sp>
      <p:sp>
        <p:nvSpPr>
          <p:cNvPr id="19" name="Text Placeholder 34"/>
          <p:cNvSpPr>
            <a:spLocks noGrp="1"/>
          </p:cNvSpPr>
          <p:nvPr>
            <p:ph type="body" sz="quarter" idx="10" hasCustomPrompt="1"/>
          </p:nvPr>
        </p:nvSpPr>
        <p:spPr>
          <a:xfrm>
            <a:off x="535783" y="1483727"/>
            <a:ext cx="8072434" cy="720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>
              <a:buClr>
                <a:srgbClr val="95D600"/>
              </a:buCl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点击输入详细</a:t>
            </a:r>
            <a:endParaRPr lang="en-GB" dirty="0"/>
          </a:p>
        </p:txBody>
      </p:sp>
      <p:sp>
        <p:nvSpPr>
          <p:cNvPr id="20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535783" y="2392948"/>
            <a:ext cx="8072434" cy="720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>
              <a:buClr>
                <a:srgbClr val="95D600"/>
              </a:buCl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点击输入详细</a:t>
            </a:r>
            <a:endParaRPr lang="en-GB" altLang="zh-CN" dirty="0"/>
          </a:p>
        </p:txBody>
      </p:sp>
      <p:sp>
        <p:nvSpPr>
          <p:cNvPr id="21" name="Text Placeholder 38"/>
          <p:cNvSpPr>
            <a:spLocks noGrp="1"/>
          </p:cNvSpPr>
          <p:nvPr>
            <p:ph type="body" sz="quarter" idx="12" hasCustomPrompt="1"/>
          </p:nvPr>
        </p:nvSpPr>
        <p:spPr>
          <a:xfrm>
            <a:off x="535784" y="3288132"/>
            <a:ext cx="8072433" cy="720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>
              <a:buClr>
                <a:srgbClr val="95D600"/>
              </a:buCl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点击输入详细</a:t>
            </a:r>
            <a:endParaRPr lang="en-GB" altLang="zh-CN" dirty="0"/>
          </a:p>
        </p:txBody>
      </p:sp>
      <p:sp>
        <p:nvSpPr>
          <p:cNvPr id="22" name="Text Placeholder 40"/>
          <p:cNvSpPr>
            <a:spLocks noGrp="1"/>
          </p:cNvSpPr>
          <p:nvPr>
            <p:ph type="body" sz="quarter" idx="13" hasCustomPrompt="1"/>
          </p:nvPr>
        </p:nvSpPr>
        <p:spPr>
          <a:xfrm>
            <a:off x="535783" y="5053150"/>
            <a:ext cx="8072434" cy="720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>
              <a:buClr>
                <a:srgbClr val="95D600"/>
              </a:buCl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点击输入详细</a:t>
            </a:r>
            <a:endParaRPr lang="en-GB" altLang="zh-CN" dirty="0"/>
          </a:p>
        </p:txBody>
      </p:sp>
      <p:sp>
        <p:nvSpPr>
          <p:cNvPr id="23" name="Text Placeholder 42"/>
          <p:cNvSpPr>
            <a:spLocks noGrp="1"/>
          </p:cNvSpPr>
          <p:nvPr>
            <p:ph type="body" sz="quarter" idx="14" hasCustomPrompt="1"/>
          </p:nvPr>
        </p:nvSpPr>
        <p:spPr>
          <a:xfrm>
            <a:off x="535783" y="4172313"/>
            <a:ext cx="8072434" cy="720000"/>
          </a:xfrm>
          <a:solidFill>
            <a:srgbClr val="00953A"/>
          </a:solidFill>
          <a:ln>
            <a:solidFill>
              <a:srgbClr val="00953A"/>
            </a:solidFill>
          </a:ln>
        </p:spPr>
        <p:txBody>
          <a:bodyPr anchor="ctr">
            <a:normAutofit/>
          </a:bodyPr>
          <a:lstStyle>
            <a:lvl1pPr>
              <a:buClr>
                <a:srgbClr val="95D600"/>
              </a:buCl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点击输入详细</a:t>
            </a:r>
            <a:endParaRPr lang="en-GB" dirty="0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2815"/>
            <a:ext cx="9144000" cy="67774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973194"/>
            <a:ext cx="9127043" cy="0"/>
          </a:xfrm>
          <a:prstGeom prst="line">
            <a:avLst/>
          </a:prstGeom>
          <a:ln w="12700" cap="flat" cmpd="sng" algn="ctr">
            <a:solidFill>
              <a:srgbClr val="00953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60938"/>
            <a:ext cx="8192162" cy="4835062"/>
          </a:xfrm>
        </p:spPr>
        <p:txBody>
          <a:bodyPr anchor="ctr">
            <a:normAutofit/>
          </a:bodyPr>
          <a:lstStyle>
            <a:lvl1pPr marL="0" indent="0" algn="ctr">
              <a:buClr>
                <a:srgbClr val="F96A1B"/>
              </a:buClr>
              <a:buNone/>
              <a:defRPr sz="6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rgbClr val="F96A1B"/>
              </a:buCl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rgbClr val="F96A1B"/>
              </a:buCl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rgbClr val="F96A1B"/>
              </a:buCl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分隔页</a:t>
            </a:r>
            <a:endParaRPr lang="en-GB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2815"/>
            <a:ext cx="9144000" cy="677745"/>
          </a:xfrm>
          <a:prstGeom prst="rect">
            <a:avLst/>
          </a:prstGeom>
        </p:spPr>
      </p:pic>
      <p:cxnSp>
        <p:nvCxnSpPr>
          <p:cNvPr id="8" name="Straight Connector 9"/>
          <p:cNvCxnSpPr/>
          <p:nvPr userDrawn="1"/>
        </p:nvCxnSpPr>
        <p:spPr>
          <a:xfrm>
            <a:off x="0" y="973194"/>
            <a:ext cx="9127043" cy="0"/>
          </a:xfrm>
          <a:prstGeom prst="line">
            <a:avLst/>
          </a:prstGeom>
          <a:ln w="12700" cap="flat" cmpd="sng" algn="ctr">
            <a:solidFill>
              <a:srgbClr val="00953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点击输入标题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6096"/>
            <a:ext cx="8229600" cy="4590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点击输入首级条目</a:t>
            </a:r>
            <a:endParaRPr lang="en-GB" dirty="0"/>
          </a:p>
          <a:p>
            <a:pPr lvl="1"/>
            <a:r>
              <a:rPr lang="zh-CN" altLang="en-US" dirty="0"/>
              <a:t>二级条目</a:t>
            </a:r>
            <a:endParaRPr lang="en-GB" dirty="0"/>
          </a:p>
          <a:p>
            <a:pPr lvl="2"/>
            <a:r>
              <a:rPr lang="zh-CN" altLang="en-US" dirty="0"/>
              <a:t>三级条目</a:t>
            </a:r>
            <a:endParaRPr lang="en-GB" dirty="0"/>
          </a:p>
          <a:p>
            <a:pPr lvl="3"/>
            <a:r>
              <a:rPr lang="zh-CN" altLang="en-US" dirty="0"/>
              <a:t>四级条目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000" kern="1200">
          <a:solidFill>
            <a:srgbClr val="404E50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95D600"/>
        </a:buClr>
        <a:buFont typeface="Arial" panose="020B0604020202020204"/>
        <a:buChar char="•"/>
        <a:defRPr sz="2400" kern="1200">
          <a:solidFill>
            <a:srgbClr val="404E50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20204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95D600"/>
        </a:buClr>
        <a:buFont typeface="Arial" panose="020B0604020202020204"/>
        <a:buChar char="–"/>
        <a:defRPr sz="2000" kern="1200">
          <a:solidFill>
            <a:srgbClr val="404E50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20204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95D600"/>
        </a:buClr>
        <a:buFont typeface="Arial" panose="020B0604020202020204"/>
        <a:buChar char="•"/>
        <a:defRPr sz="1800" kern="1200">
          <a:solidFill>
            <a:srgbClr val="404E50"/>
          </a:solidFill>
          <a:latin typeface="Arial" panose="020B0604020202020204"/>
          <a:ea typeface="+mn-ea"/>
          <a:cs typeface="Arial" panose="020B0604020202020204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95D600"/>
        </a:buClr>
        <a:buFont typeface="Arial" panose="020B0604020202020204"/>
        <a:buChar char="–"/>
        <a:defRPr sz="1600" kern="1200">
          <a:solidFill>
            <a:srgbClr val="404E50"/>
          </a:solidFill>
          <a:latin typeface="Arial" panose="020B0604020202020204"/>
          <a:ea typeface="+mn-ea"/>
          <a:cs typeface="Arial" panose="020B0604020202020204"/>
        </a:defRPr>
      </a:lvl4pPr>
      <a:lvl5pPr marL="1828800" indent="0" algn="l" defTabSz="457200" rtl="0" eaLnBrk="1" latinLnBrk="0" hangingPunct="1">
        <a:spcBef>
          <a:spcPct val="20000"/>
        </a:spcBef>
        <a:buClr>
          <a:srgbClr val="CC0000"/>
        </a:buClr>
        <a:buFont typeface="Arial" panose="020B0604020202020204"/>
        <a:buNone/>
        <a:defRPr sz="1600" kern="1200">
          <a:solidFill>
            <a:schemeClr val="tx1"/>
          </a:solidFill>
          <a:latin typeface="Futura book"/>
          <a:ea typeface="+mn-ea"/>
          <a:cs typeface="Futura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tags" Target="../tags/tag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4"/>
          <p:cNvSpPr/>
          <p:nvPr/>
        </p:nvSpPr>
        <p:spPr>
          <a:xfrm>
            <a:off x="3365500" y="4438650"/>
            <a:ext cx="222504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2020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年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月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7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日</a:t>
            </a:r>
            <a:endParaRPr lang="zh-CN" altLang="en-US" sz="2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	  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马素霞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7170" name="矩形 8"/>
          <p:cNvSpPr/>
          <p:nvPr/>
        </p:nvSpPr>
        <p:spPr>
          <a:xfrm>
            <a:off x="0" y="2921000"/>
            <a:ext cx="9140825" cy="1016000"/>
          </a:xfrm>
          <a:prstGeom prst="rect">
            <a:avLst/>
          </a:prstGeom>
          <a:solidFill>
            <a:srgbClr val="00953A"/>
          </a:solidFill>
          <a:ln w="9525" cap="flat" cmpd="sng">
            <a:solidFill>
              <a:srgbClr val="00953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45720" rIns="91440" bIns="45720" anchor="ctr"/>
          <a:lstStyle/>
          <a:p>
            <a:pPr algn="ctr">
              <a:spcBef>
                <a:spcPct val="20000"/>
              </a:spcBef>
              <a:buClr>
                <a:srgbClr val="95D600"/>
              </a:buClr>
            </a:pPr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供应商业务流程介绍</a:t>
            </a:r>
            <a:endParaRPr lang="zh-CN" altLang="en-US" sz="4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7171" name="Picture 2" descr="D:\Work100me\h yibaimi\j logo\0317叮咚买菜logo使用规范\叮咚买菜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125" y="1131888"/>
            <a:ext cx="4598988" cy="1493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短信发送管理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方便给供应商群发公告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357120"/>
            <a:ext cx="8229600" cy="24250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新增短信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供应商接单属性中可配送的总仓，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供应商合作商品中的分类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8515" y="2379345"/>
            <a:ext cx="496570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供应商创建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t>1</a:t>
            </a:r>
            <a:r>
              <a:rPr lang="en-US"/>
              <a:t>. </a:t>
            </a:r>
            <a:r>
              <a:t>供应商-》新增供应商（区分BC端）</a:t>
            </a:r>
          </a:p>
          <a:p>
            <a:pPr marL="0" indent="0">
              <a:buNone/>
            </a:pPr>
            <a:r>
              <a:t>2</a:t>
            </a:r>
            <a:r>
              <a:rPr lang="en-US"/>
              <a:t>. </a:t>
            </a:r>
            <a:r>
              <a:t>供应商-》批量导入（总仓）</a:t>
            </a:r>
          </a:p>
          <a:p>
            <a:pPr marL="0" indent="0">
              <a:buNone/>
            </a:pPr>
            <a:r>
              <a:t>3</a:t>
            </a:r>
            <a:r>
              <a:rPr lang="en-US"/>
              <a:t>. </a:t>
            </a:r>
            <a:r>
              <a:rPr lang="zh-CN"/>
              <a:t>合同关联</a:t>
            </a:r>
            <a:r>
              <a:t>：</a:t>
            </a:r>
            <a:r>
              <a:rPr lang="zh-CN"/>
              <a:t>去</a:t>
            </a:r>
            <a:r>
              <a:t>创建</a:t>
            </a:r>
            <a:r>
              <a:rPr lang="zh-CN"/>
              <a:t>供应商</a:t>
            </a:r>
            <a:endParaRPr lang="zh-CN"/>
          </a:p>
          <a:p>
            <a:pPr marL="0" indent="0">
              <a:buNone/>
            </a:pPr>
            <a:r>
              <a:rPr lang="zh-CN" altLang="en-US" sz="1800"/>
              <a:t>       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      注意：只有待生效，生效中的合同会提示去创建供应商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" y="3613785"/>
            <a:ext cx="46101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新增供应商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1110"/>
            <a:ext cx="8229600" cy="5519420"/>
          </a:xfrm>
        </p:spPr>
        <p:txBody>
          <a:bodyPr>
            <a:normAutofit fontScale="50000"/>
          </a:bodyPr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br>
              <a:rPr lang="zh-CN" altLang="en-US"/>
            </a:b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接单属性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结算方式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vms</a:t>
            </a:r>
            <a:r>
              <a:rPr lang="zh-CN" altLang="en-US"/>
              <a:t>登陆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43100" y="982980"/>
            <a:ext cx="5848350" cy="5756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批量导入供应商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" y="3597910"/>
            <a:ext cx="8694420" cy="2781935"/>
          </a:xfrm>
          <a:prstGeom prst="rect">
            <a:avLst/>
          </a:prstGeom>
        </p:spPr>
      </p:pic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095" y="1286510"/>
            <a:ext cx="75565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关联购销合同创建供应商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购销合同选择新供应商，合同审批后在供应商页面提示去创建供应商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3161665"/>
            <a:ext cx="6223000" cy="3575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10" y="1647825"/>
            <a:ext cx="4819015" cy="15138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合同流程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>
                <a:sym typeface="+mn-ea"/>
              </a:rPr>
              <a:t>供应商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》关联合同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>
                <a:sym typeface="+mn-ea"/>
              </a:rPr>
              <a:t>基本信息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端合同管理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基本信息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端合同管理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 sz="1800"/>
              <a:t>       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      注意：目前供应商关联合同中只能看到生效中，待生效及已终止的</a:t>
            </a:r>
            <a:r>
              <a:rPr lang="en-US" altLang="zh-CN" sz="1800">
                <a:sym typeface="+mn-ea"/>
              </a:rPr>
              <a:t>C</a:t>
            </a:r>
            <a:r>
              <a:rPr lang="zh-CN" altLang="en-US" sz="1800">
                <a:sym typeface="+mn-ea"/>
              </a:rPr>
              <a:t>端</a:t>
            </a:r>
            <a:r>
              <a:rPr lang="zh-CN" altLang="en-US" sz="1800"/>
              <a:t>合同。</a:t>
            </a:r>
            <a:endParaRPr lang="zh-CN" altLang="en-US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端</a:t>
            </a:r>
            <a:r>
              <a:rPr lang="zh-CN" altLang="en-US" dirty="0"/>
              <a:t>合同管理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>
                <a:sym typeface="+mn-ea"/>
              </a:rPr>
              <a:t>创建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端合同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关联</a:t>
            </a:r>
            <a:r>
              <a:rPr lang="zh-CN" altLang="en-US"/>
              <a:t>采购分类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>
                <a:sym typeface="+mn-ea"/>
              </a:rPr>
              <a:t>维护折扣与服务费用（配合供应商账期生成付款调整单）</a:t>
            </a:r>
            <a:endParaRPr 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 sz="1800"/>
              <a:t>ps:</a:t>
            </a:r>
            <a:r>
              <a:rPr lang="zh-CN" altLang="en-US" sz="1800">
                <a:sym typeface="+mn-ea"/>
              </a:rPr>
              <a:t>当前系统中的合同信息，属于推广协议中一部分内容，并非全部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      </a:t>
            </a:r>
            <a:endParaRPr lang="zh-CN" altLang="en-US" sz="1800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3330575"/>
            <a:ext cx="7306945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折扣与服务费用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2085" y="1006475"/>
            <a:ext cx="6838950" cy="56026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端合同管理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 </a:t>
            </a:r>
            <a:r>
              <a:rPr lang="zh-CN" altLang="en-US"/>
              <a:t>新建购销合同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 </a:t>
            </a:r>
            <a:r>
              <a:rPr lang="zh-CN" altLang="en-US"/>
              <a:t>新增</a:t>
            </a:r>
            <a:r>
              <a:rPr lang="zh-CN" altLang="en-US"/>
              <a:t>推广协议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1800">
                <a:sym typeface="+mn-ea"/>
              </a:rPr>
              <a:t>ps</a:t>
            </a:r>
            <a:r>
              <a:rPr lang="zh-CN" altLang="en-US" sz="1800">
                <a:sym typeface="+mn-ea"/>
              </a:rPr>
              <a:t>：购销合同：用于约束合作期限、收款账户、合作规范等信息</a:t>
            </a:r>
            <a:endParaRPr lang="zh-CN" altLang="en-US" sz="1800">
              <a:sym typeface="+mn-ea"/>
            </a:endParaRPr>
          </a:p>
          <a:p>
            <a:pPr marL="0" indent="0">
              <a:buNone/>
            </a:pPr>
            <a:r>
              <a:rPr lang="en-US" altLang="zh-CN" sz="1800">
                <a:sym typeface="+mn-ea"/>
              </a:rPr>
              <a:t>		</a:t>
            </a:r>
            <a:r>
              <a:rPr lang="zh-CN" altLang="en-US" sz="1800">
                <a:sym typeface="+mn-ea"/>
              </a:rPr>
              <a:t>一个供应商在某一时间段只能对应一份购销合同（主合同）</a:t>
            </a:r>
            <a:endParaRPr lang="zh-CN" altLang="en-US" sz="1800">
              <a:sym typeface="+mn-ea"/>
            </a:endParaRPr>
          </a:p>
          <a:p>
            <a:pPr marL="0" indent="0">
              <a:buNone/>
            </a:pPr>
            <a:r>
              <a:rPr lang="zh-CN" altLang="en-US" sz="1800">
                <a:sym typeface="+mn-ea"/>
              </a:rPr>
              <a:t>       推广协议：用于签订合作品类，以及每个品类的合作方式、手续费率等信息</a:t>
            </a:r>
            <a:endParaRPr lang="zh-CN" altLang="en-US" sz="1800">
              <a:sym typeface="+mn-ea"/>
            </a:endParaRPr>
          </a:p>
          <a:p>
            <a:pPr marL="0" indent="0">
              <a:buNone/>
            </a:pPr>
            <a:r>
              <a:rPr lang="en-US" altLang="zh-CN" sz="1800">
                <a:sym typeface="+mn-ea"/>
              </a:rPr>
              <a:t>		一个供应商在一个时间</a:t>
            </a:r>
            <a:r>
              <a:rPr lang="zh-CN" altLang="en-US" sz="1800">
                <a:sym typeface="+mn-ea"/>
              </a:rPr>
              <a:t>段</a:t>
            </a:r>
            <a:r>
              <a:rPr lang="en-US" altLang="zh-CN" sz="1800">
                <a:sym typeface="+mn-ea"/>
              </a:rPr>
              <a:t>可对应多份推广协议，但不同推广协议的分类不能重复</a:t>
            </a:r>
            <a:r>
              <a:rPr lang="zh-CN" altLang="en-US" sz="1800">
                <a:sym typeface="+mn-ea"/>
              </a:rPr>
              <a:t>（区分</a:t>
            </a:r>
            <a:r>
              <a:rPr lang="en-US" altLang="zh-CN" sz="1800">
                <a:sym typeface="+mn-ea"/>
              </a:rPr>
              <a:t>B</a:t>
            </a:r>
            <a:r>
              <a:rPr lang="zh-CN" altLang="en-US" sz="1800">
                <a:sym typeface="+mn-ea"/>
              </a:rPr>
              <a:t>端</a:t>
            </a:r>
            <a:r>
              <a:rPr lang="en-US" altLang="zh-CN" sz="1800">
                <a:sym typeface="+mn-ea"/>
              </a:rPr>
              <a:t>C</a:t>
            </a:r>
            <a:r>
              <a:rPr lang="zh-CN" altLang="en-US" sz="1800">
                <a:sym typeface="+mn-ea"/>
              </a:rPr>
              <a:t>端</a:t>
            </a:r>
            <a:r>
              <a:rPr lang="zh-CN" altLang="en-US" sz="1800">
                <a:sym typeface="+mn-ea"/>
              </a:rPr>
              <a:t>）</a:t>
            </a:r>
            <a:endParaRPr lang="zh-CN" altLang="en-US" sz="180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供应商业务</a:t>
            </a:r>
            <a:r>
              <a:rPr lang="zh-CN" altLang="zh-CN" dirty="0"/>
              <a:t>介绍</a:t>
            </a:r>
            <a:endParaRPr lang="zh-CN" altLang="zh-CN" dirty="0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457200" y="1109980"/>
            <a:ext cx="8229600" cy="4769485"/>
          </a:xfrm>
        </p:spPr>
        <p:txBody>
          <a:bodyPr/>
          <a:p>
            <a:pPr>
              <a:buFont typeface="Wingdings" panose="05000000000000000000" charset="0"/>
              <a:buChar char="l"/>
            </a:pPr>
            <a:r>
              <a:rPr lang="zh-CN" altLang="en-US"/>
              <a:t>主流程介绍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/>
              <a:t>    </a:t>
            </a:r>
            <a:r>
              <a:rPr lang="zh-CN" altLang="en-US" sz="1800"/>
              <a:t>供应商、合同，</a:t>
            </a:r>
            <a:r>
              <a:rPr lang="zh-CN" altLang="en-US" sz="1800">
                <a:sym typeface="+mn-ea"/>
              </a:rPr>
              <a:t>采购</a:t>
            </a:r>
            <a:r>
              <a:rPr lang="zh-CN" altLang="en-US" sz="1800"/>
              <a:t>、预约、财务</a:t>
            </a:r>
            <a:endParaRPr lang="zh-CN" altLang="en-US"/>
          </a:p>
          <a:p>
            <a:pPr>
              <a:buFont typeface="Wingdings" panose="05000000000000000000" charset="0"/>
              <a:buChar char="l"/>
            </a:pPr>
            <a:r>
              <a:rPr lang="zh-CN" altLang="en-US"/>
              <a:t>相关系统说明</a:t>
            </a:r>
            <a:endParaRPr lang="zh-CN" altLang="en-US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/>
              <a:t>   </a:t>
            </a:r>
            <a:r>
              <a:rPr lang="en-US" altLang="zh-CN" sz="1800"/>
              <a:t>1.SCM</a:t>
            </a:r>
            <a:r>
              <a:rPr lang="en-US" altLang="zh-CN" sz="1800"/>
              <a:t>-</a:t>
            </a:r>
            <a:r>
              <a:rPr lang="zh-CN" altLang="en-US" sz="1800"/>
              <a:t>供应商管理</a:t>
            </a:r>
            <a:r>
              <a:rPr lang="zh-CN" altLang="en-US" sz="1800">
                <a:sym typeface="+mn-ea"/>
              </a:rPr>
              <a:t>：账号管理，报价，</a:t>
            </a:r>
            <a:r>
              <a:rPr lang="zh-CN" altLang="en-US" sz="1800"/>
              <a:t>活动价，检测报告，短信管理等</a:t>
            </a:r>
            <a:endParaRPr lang="zh-CN" altLang="en-US" sz="1800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1800"/>
              <a:t>    </a:t>
            </a:r>
            <a:r>
              <a:rPr lang="en-US" altLang="zh-CN" sz="1800"/>
              <a:t>2.</a:t>
            </a:r>
            <a:r>
              <a:rPr lang="en-US" altLang="zh-CN" sz="1800">
                <a:sym typeface="+mn-ea"/>
              </a:rPr>
              <a:t>VMS</a:t>
            </a:r>
            <a:r>
              <a:rPr lang="zh-CN" altLang="en-US" sz="1800">
                <a:sym typeface="+mn-ea"/>
              </a:rPr>
              <a:t>：查看订单，采购单预约，商品检测报告，供应商备货等</a:t>
            </a:r>
            <a:endParaRPr lang="zh-CN" altLang="en-US" sz="1800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1800"/>
              <a:t>    </a:t>
            </a:r>
            <a:r>
              <a:rPr lang="en-US" altLang="zh-CN" sz="1800"/>
              <a:t>3.</a:t>
            </a:r>
            <a:r>
              <a:rPr lang="zh-CN" altLang="en-US" sz="1800"/>
              <a:t>微信公众号：订单管理，商品检测报告上传等</a:t>
            </a:r>
            <a:endParaRPr lang="zh-CN" altLang="en-US" sz="1800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1800"/>
              <a:t>    </a:t>
            </a:r>
            <a:r>
              <a:rPr lang="en-US" altLang="zh-CN" sz="1800"/>
              <a:t>4.</a:t>
            </a:r>
            <a:r>
              <a:rPr lang="zh-CN" altLang="en-US" sz="1800"/>
              <a:t>供应商</a:t>
            </a:r>
            <a:r>
              <a:rPr lang="en-US" altLang="zh-CN" sz="1800"/>
              <a:t>app</a:t>
            </a:r>
            <a:r>
              <a:rPr lang="zh-CN" altLang="en-US" sz="1800"/>
              <a:t>：用于标签打印</a:t>
            </a:r>
            <a:endParaRPr lang="zh-CN" altLang="en-US" sz="1800"/>
          </a:p>
          <a:p>
            <a:pPr marL="0" indent="0">
              <a:buFont typeface="Wingdings" panose="05000000000000000000" charset="0"/>
              <a:buNone/>
            </a:pPr>
            <a:r>
              <a:rPr lang="zh-CN" altLang="en-US" sz="1800"/>
              <a:t>    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端合同业务流程图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2785" y="985520"/>
            <a:ext cx="7458075" cy="56654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购销合同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C</a:t>
            </a:r>
            <a:r>
              <a:rPr lang="zh-CN" altLang="en-US"/>
              <a:t>端合同管理</a:t>
            </a:r>
            <a:r>
              <a:rPr lang="en-US" altLang="zh-CN"/>
              <a:t>-</a:t>
            </a:r>
            <a:r>
              <a:rPr lang="zh-CN" altLang="en-US"/>
              <a:t>》新增购销合同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选择已有供应商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选择新供应商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1800"/>
              <a:t>ps</a:t>
            </a:r>
            <a:r>
              <a:rPr lang="zh-CN" altLang="en-US" sz="1800"/>
              <a:t>：选择已有供应商包含合作和暂停的供应商，</a:t>
            </a:r>
            <a:r>
              <a:rPr lang="zh-CN" altLang="en-US" sz="1800">
                <a:sym typeface="+mn-ea"/>
              </a:rPr>
              <a:t>选择新供应商输入的供应商名称不能是现有系统中的供应商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7745" y="3470910"/>
            <a:ext cx="3035300" cy="2876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4482465"/>
            <a:ext cx="30353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推广协议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购销合同可以新增一个或多个推广协议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>
                <a:sym typeface="+mn-ea"/>
              </a:rPr>
              <a:t>待提交，待生效和生效中的购销合同才可新增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2700655"/>
            <a:ext cx="8682355" cy="14566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推广协议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0740" y="1261110"/>
            <a:ext cx="7461885" cy="46183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端合同审批流程</a:t>
            </a:r>
            <a:endParaRPr lang="zh-CN" altLang="en-US"/>
          </a:p>
        </p:txBody>
      </p:sp>
      <p:pic>
        <p:nvPicPr>
          <p:cNvPr id="12" name="内容占位符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8755" y="994410"/>
            <a:ext cx="6019165" cy="54978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关联商品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>
                <a:sym typeface="+mn-ea"/>
              </a:rPr>
              <a:t>供应商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》商品关联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》添加合作商品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>
                <a:sym typeface="+mn-ea"/>
              </a:rPr>
              <a:t>供应商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》商品关联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》导入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 sz="1800"/>
              <a:t>       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      注意：导入时，一个商品导入失败，整个文件都不导入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默认供应商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供应商</a:t>
            </a:r>
            <a:r>
              <a:rPr lang="en-US" altLang="zh-CN"/>
              <a:t>-</a:t>
            </a:r>
            <a:r>
              <a:rPr lang="zh-CN" altLang="en-US"/>
              <a:t>》操作</a:t>
            </a:r>
            <a:r>
              <a:rPr lang="en-US" altLang="zh-CN"/>
              <a:t>-</a:t>
            </a:r>
            <a:r>
              <a:rPr lang="zh-CN" altLang="en-US"/>
              <a:t>》商品关联</a:t>
            </a:r>
            <a:r>
              <a:rPr lang="en-US" altLang="zh-CN"/>
              <a:t>-</a:t>
            </a:r>
            <a:r>
              <a:rPr lang="zh-CN" altLang="en-US"/>
              <a:t>》修改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1812925"/>
            <a:ext cx="7359650" cy="494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默认供应商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商品</a:t>
            </a:r>
            <a:r>
              <a:rPr lang="en-US" altLang="zh-CN"/>
              <a:t>-</a:t>
            </a:r>
            <a:r>
              <a:rPr lang="zh-CN" altLang="en-US"/>
              <a:t>》查询</a:t>
            </a:r>
            <a:r>
              <a:rPr lang="en-US" altLang="zh-CN"/>
              <a:t>-</a:t>
            </a:r>
            <a:r>
              <a:rPr lang="zh-CN" altLang="en-US"/>
              <a:t>》供应商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458970"/>
            <a:ext cx="8229600" cy="170307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16455"/>
            <a:ext cx="8229600" cy="2342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默认供应商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供应商</a:t>
            </a:r>
            <a:r>
              <a:rPr lang="en-US" altLang="zh-CN"/>
              <a:t>-</a:t>
            </a:r>
            <a:r>
              <a:rPr lang="zh-CN" altLang="en-US"/>
              <a:t>》修改</a:t>
            </a:r>
            <a:r>
              <a:rPr lang="en-US" altLang="zh-CN"/>
              <a:t>-</a:t>
            </a:r>
            <a:r>
              <a:rPr lang="zh-CN" altLang="en-US"/>
              <a:t>》接单属性</a:t>
            </a:r>
            <a:r>
              <a:rPr lang="en-US" altLang="zh-CN"/>
              <a:t>_</a:t>
            </a:r>
            <a:r>
              <a:rPr lang="zh-CN" altLang="en-US"/>
              <a:t>关联商品</a:t>
            </a: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953895"/>
            <a:ext cx="8229600" cy="1322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3714115"/>
            <a:ext cx="5683250" cy="25082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采购流程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采购预测</a:t>
            </a:r>
            <a:r>
              <a:rPr lang="en-US" altLang="zh-CN"/>
              <a:t>-</a:t>
            </a:r>
            <a:r>
              <a:rPr lang="zh-CN" altLang="en-US"/>
              <a:t>》采购计划单</a:t>
            </a:r>
            <a:r>
              <a:rPr lang="en-US" altLang="zh-CN"/>
              <a:t>(</a:t>
            </a:r>
            <a:r>
              <a:rPr lang="zh-CN" altLang="en-US"/>
              <a:t>总仓</a:t>
            </a:r>
            <a:r>
              <a:rPr lang="en-US" altLang="zh-CN"/>
              <a:t>)-</a:t>
            </a:r>
            <a:r>
              <a:rPr lang="zh-CN" altLang="en-US"/>
              <a:t>》采购管理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采购调拨预测</a:t>
            </a:r>
            <a:r>
              <a:rPr lang="en-US" altLang="zh-CN"/>
              <a:t>-</a:t>
            </a:r>
            <a:r>
              <a:rPr lang="zh-CN" altLang="en-US"/>
              <a:t>》</a:t>
            </a:r>
            <a:r>
              <a:rPr lang="zh-CN" altLang="en-US">
                <a:sym typeface="+mn-ea"/>
              </a:rPr>
              <a:t>生成采购计划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蔬果</a:t>
            </a:r>
            <a:r>
              <a:rPr lang="en-US" altLang="zh-CN">
                <a:sym typeface="+mn-ea"/>
              </a:rPr>
              <a:t>)-</a:t>
            </a:r>
            <a:r>
              <a:rPr lang="zh-CN" altLang="en-US">
                <a:sym typeface="+mn-ea"/>
              </a:rPr>
              <a:t>》</a:t>
            </a:r>
            <a:r>
              <a:rPr lang="zh-CN" altLang="en-US">
                <a:sym typeface="+mn-ea"/>
              </a:rPr>
              <a:t>采购计划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采购计划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》采购管理（总仓或各个门店）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>
                <a:sym typeface="+mn-ea"/>
              </a:rPr>
              <a:t>采购管理：创建采购单</a:t>
            </a:r>
            <a:endParaRPr lang="zh-CN" altLang="en-US"/>
          </a:p>
          <a:p>
            <a:pPr marL="0" indent="0">
              <a:buNone/>
            </a:pPr>
            <a:r>
              <a:rPr lang="zh-CN" altLang="en-US" sz="1800"/>
              <a:t>       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      注意：创建采购计划或采购单时需要先选择供应商，供应商中创建关联商品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相关流程图</a:t>
            </a:r>
            <a:endParaRPr lang="zh-CN" altLang="en-US"/>
          </a:p>
        </p:txBody>
      </p:sp>
      <p:pic>
        <p:nvPicPr>
          <p:cNvPr id="14" name="内容占位符 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3635" y="1119505"/>
            <a:ext cx="5817235" cy="46183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采购预测</a:t>
            </a:r>
            <a:endParaRPr lang="en-US" altLang="zh-CN" dirty="0"/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457200" y="1007745"/>
            <a:ext cx="8229600" cy="4871720"/>
          </a:xfrm>
        </p:spPr>
        <p:txBody>
          <a:bodyPr/>
          <a:p>
            <a:pPr marL="0" indent="0">
              <a:buNone/>
            </a:pPr>
            <a:r>
              <a:rPr lang="en-US" altLang="zh-CN" sz="1800"/>
              <a:t>1. </a:t>
            </a:r>
            <a:r>
              <a:rPr lang="zh-CN" altLang="en-US" sz="1800"/>
              <a:t>勾选商品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2. </a:t>
            </a:r>
            <a:r>
              <a:rPr lang="zh-CN" altLang="en-US" sz="1800"/>
              <a:t>点击生成采购计划单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3.</a:t>
            </a:r>
            <a:r>
              <a:rPr lang="zh-CN" altLang="en-US" sz="1800"/>
              <a:t> 生成采购计划单</a:t>
            </a:r>
            <a:r>
              <a:rPr lang="zh-CN" altLang="en-US" sz="1800"/>
              <a:t>在【采购计划】中查看，待发布状态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1400"/>
              <a:t>注：若到货仓是特殊总仓，且供应商没有此仓的接单属性会有有效期的提示</a:t>
            </a:r>
            <a:endParaRPr lang="zh-CN" altLang="en-US" sz="1400"/>
          </a:p>
        </p:txBody>
      </p:sp>
      <p:pic>
        <p:nvPicPr>
          <p:cNvPr id="9" name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251835"/>
            <a:ext cx="8229600" cy="27984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采购预测</a:t>
            </a:r>
            <a:endParaRPr lang="zh-CN" altLang="en-US"/>
          </a:p>
        </p:txBody>
      </p:sp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第一步计划采购数量，与供应商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725" y="2042795"/>
            <a:ext cx="8229600" cy="37757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采购预测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第二步可查看预约情况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计划到货日期和订单有效期</a:t>
            </a:r>
            <a:endParaRPr lang="zh-CN" altLang="en-US"/>
          </a:p>
        </p:txBody>
      </p:sp>
      <p:pic>
        <p:nvPicPr>
          <p:cNvPr id="8" name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428875"/>
            <a:ext cx="8229600" cy="1093470"/>
          </a:xfrm>
          <a:prstGeom prst="rect">
            <a:avLst/>
          </a:prstGeom>
        </p:spPr>
      </p:pic>
      <p:pic>
        <p:nvPicPr>
          <p:cNvPr id="9" name="内容占位符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93160"/>
            <a:ext cx="4724400" cy="28130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采购调拨预测</a:t>
            </a:r>
            <a:r>
              <a:rPr lang="en-US" altLang="zh-CN" dirty="0"/>
              <a:t>(</a:t>
            </a:r>
            <a:r>
              <a:rPr lang="zh-CN" altLang="en-US" dirty="0"/>
              <a:t>蔬果</a:t>
            </a:r>
            <a:r>
              <a:rPr lang="en-US" altLang="zh-CN" dirty="0"/>
              <a:t>)</a:t>
            </a:r>
            <a:endParaRPr lang="en-US" altLang="zh-CN" dirty="0"/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457200" y="1007745"/>
            <a:ext cx="8229600" cy="4871720"/>
          </a:xfrm>
        </p:spPr>
        <p:txBody>
          <a:bodyPr/>
          <a:p>
            <a:pPr marL="0" indent="0">
              <a:buNone/>
            </a:pPr>
            <a:r>
              <a:rPr lang="en-US" altLang="zh-CN" sz="1800"/>
              <a:t>1. </a:t>
            </a:r>
            <a:r>
              <a:rPr sz="1800"/>
              <a:t>采购调拨预测(蔬果)预测由算法计算出预测量</a:t>
            </a:r>
            <a:endParaRPr sz="1800"/>
          </a:p>
          <a:p>
            <a:pPr marL="0" indent="0">
              <a:buNone/>
            </a:pPr>
            <a:r>
              <a:rPr lang="en-US" altLang="zh-CN" sz="1800"/>
              <a:t>2. </a:t>
            </a:r>
            <a:r>
              <a:rPr lang="zh-CN" altLang="en-US" sz="1800"/>
              <a:t>生成采购计划</a:t>
            </a:r>
            <a:r>
              <a:rPr lang="en-US" altLang="zh-CN" sz="1800"/>
              <a:t>(</a:t>
            </a:r>
            <a:r>
              <a:rPr lang="zh-CN" altLang="en-US" sz="1800"/>
              <a:t>蔬果</a:t>
            </a:r>
            <a:r>
              <a:rPr lang="en-US" altLang="zh-CN" sz="1800"/>
              <a:t>)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3. </a:t>
            </a:r>
            <a:r>
              <a:rPr lang="zh-CN" altLang="en-US" sz="1800"/>
              <a:t>在【采购计划】中查看，待发布的状态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475865"/>
            <a:ext cx="8229600" cy="22656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采购计划</a:t>
            </a:r>
            <a:endParaRPr lang="en-US" altLang="zh-CN" dirty="0"/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457200" y="1007745"/>
            <a:ext cx="8229600" cy="4871720"/>
          </a:xfrm>
        </p:spPr>
        <p:txBody>
          <a:bodyPr/>
          <a:p>
            <a:pPr marL="0" indent="0">
              <a:buNone/>
            </a:pPr>
            <a:r>
              <a:rPr lang="en-US" altLang="zh-CN" sz="1800"/>
              <a:t>1. </a:t>
            </a:r>
            <a:r>
              <a:rPr lang="zh-CN" altLang="en-US" sz="1800"/>
              <a:t>来源于采购预测，采购调拨预测</a:t>
            </a:r>
            <a:r>
              <a:rPr lang="en-US" altLang="zh-CN" sz="1800"/>
              <a:t>(</a:t>
            </a:r>
            <a:r>
              <a:rPr lang="zh-CN" altLang="en-US" sz="1800"/>
              <a:t>蔬果</a:t>
            </a:r>
            <a:r>
              <a:rPr lang="en-US" altLang="zh-CN" sz="1800"/>
              <a:t>)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2. </a:t>
            </a:r>
            <a:r>
              <a:rPr lang="zh-CN" altLang="en-US" sz="1800"/>
              <a:t>可创建采购到仓（总仓</a:t>
            </a:r>
            <a:r>
              <a:rPr lang="en-US" altLang="zh-CN" sz="1800"/>
              <a:t>/</a:t>
            </a:r>
            <a:r>
              <a:rPr lang="zh-CN" altLang="en-US" sz="1800"/>
              <a:t>存储仓</a:t>
            </a:r>
            <a:r>
              <a:rPr lang="en-US" altLang="zh-CN" sz="1800"/>
              <a:t>)/</a:t>
            </a:r>
            <a:r>
              <a:rPr lang="zh-CN" altLang="en-US" sz="1800"/>
              <a:t>或门店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3. </a:t>
            </a:r>
            <a:r>
              <a:rPr lang="zh-CN" altLang="en-US" sz="1800"/>
              <a:t>创建后填入数量，发布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4. </a:t>
            </a:r>
            <a:r>
              <a:rPr lang="zh-CN" altLang="en-US" sz="1800"/>
              <a:t>发布后的采购单在【采购管理】中查看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1400"/>
              <a:t>注：若到货仓是特殊总仓，且供应商没有此仓的接单属性会有有效期的提示</a:t>
            </a:r>
            <a:endParaRPr lang="zh-CN" altLang="en-US" sz="1400"/>
          </a:p>
        </p:txBody>
      </p:sp>
      <p:pic>
        <p:nvPicPr>
          <p:cNvPr id="5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5620" y="3674110"/>
            <a:ext cx="8229600" cy="2364740"/>
          </a:xfrm>
          <a:prstGeom prst="rect">
            <a:avLst/>
          </a:prstGeom>
        </p:spPr>
      </p:pic>
      <p:pic>
        <p:nvPicPr>
          <p:cNvPr id="7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" y="2461260"/>
            <a:ext cx="286385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采购管理（采购单）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456565" y="1116330"/>
            <a:ext cx="8230235" cy="4763135"/>
          </a:xfrm>
        </p:spPr>
        <p:txBody>
          <a:bodyPr/>
          <a:p>
            <a:pPr marL="0" indent="0">
              <a:buNone/>
            </a:pPr>
            <a:r>
              <a:rPr lang="en-US" altLang="zh-CN" sz="1800"/>
              <a:t>1. </a:t>
            </a:r>
            <a:r>
              <a:rPr lang="zh-CN" altLang="en-US" sz="1800"/>
              <a:t>来源于采购计划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2. </a:t>
            </a:r>
            <a:r>
              <a:rPr lang="zh-CN" altLang="en-US" sz="1800"/>
              <a:t>也可创建：选择仓库</a:t>
            </a:r>
            <a:r>
              <a:rPr lang="en-US" altLang="zh-CN" sz="1800"/>
              <a:t>-</a:t>
            </a:r>
            <a:r>
              <a:rPr lang="zh-CN" altLang="en-US" sz="1800"/>
              <a:t>供应商</a:t>
            </a:r>
            <a:r>
              <a:rPr lang="en-US" altLang="zh-CN" sz="1800"/>
              <a:t>-</a:t>
            </a:r>
            <a:r>
              <a:rPr lang="zh-CN" altLang="en-US" sz="1800"/>
              <a:t>添加商品</a:t>
            </a:r>
            <a:r>
              <a:rPr lang="en-US" altLang="zh-CN" sz="1800"/>
              <a:t>-</a:t>
            </a:r>
            <a:r>
              <a:rPr lang="zh-CN" altLang="en-US" sz="1800"/>
              <a:t>入库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3. (FDC</a:t>
            </a:r>
            <a:r>
              <a:rPr lang="zh-CN" altLang="en-US" sz="1800"/>
              <a:t>门店采购也可创建</a:t>
            </a:r>
            <a:r>
              <a:rPr lang="en-US" altLang="zh-CN" sz="1800"/>
              <a:t>)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565" y="2449195"/>
            <a:ext cx="8229600" cy="33127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采购单计划到货时间</a:t>
            </a:r>
            <a:r>
              <a:rPr lang="zh-CN" altLang="en-US"/>
              <a:t>与订单有效期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全局配置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appointment_limit_store_ids</a:t>
            </a:r>
            <a:r>
              <a:rPr lang="en-US" altLang="zh-CN"/>
              <a:t>-启用订单有效期预约限制的仓库id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有以上配置的仓库为特殊总仓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供应商在此仓库有无接单属性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特殊总仓，有接单属性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计划到货时间 = 当前日期 + 配送耗时天数 00:00:00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订单有效期 = 当前日期 + 配送耗时天数 +1  23:59:59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采购单选择到货仓，供应商后，自动填写计划到货日期与订单有效期，可修改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987800"/>
            <a:ext cx="8229600" cy="16770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特殊总仓，无接单属性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计划到货时间 = 当前日期 + 配送耗时天数 00:00:00（可修改）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订单有效期 为空，但必填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067685"/>
            <a:ext cx="8229600" cy="22898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非特殊总仓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98855"/>
            <a:ext cx="8229600" cy="4880610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采购预测：计划到货时间=当前日期+1 00:00:00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         订单有效期 为空，不可编辑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采购到仓</a:t>
            </a:r>
            <a:r>
              <a:rPr lang="en-US" altLang="zh-CN"/>
              <a:t>/</a:t>
            </a:r>
            <a:r>
              <a:rPr lang="zh-CN" altLang="en-US"/>
              <a:t>到店与采购单：计划到货时间无默认值，可编辑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         </a:t>
            </a:r>
            <a:r>
              <a:rPr lang="zh-CN" altLang="en-US">
                <a:sym typeface="+mn-ea"/>
              </a:rPr>
              <a:t>订单有效期 为空，不可编辑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2880995"/>
            <a:ext cx="8229600" cy="1350645"/>
          </a:xfrm>
          <a:prstGeom prst="rect">
            <a:avLst/>
          </a:prstGeom>
        </p:spPr>
      </p:pic>
      <p:pic>
        <p:nvPicPr>
          <p:cNvPr id="12" name="内容占位符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05325"/>
            <a:ext cx="8229600" cy="1374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SCM-</a:t>
            </a:r>
            <a:r>
              <a:rPr lang="zh-CN" altLang="en-US"/>
              <a:t>供应商管理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>
                <a:sym typeface="+mn-ea"/>
              </a:rPr>
              <a:t>账号管理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报价管理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商品</a:t>
            </a:r>
            <a:r>
              <a:rPr lang="zh-CN" altLang="en-US">
                <a:sym typeface="+mn-ea"/>
              </a:rPr>
              <a:t>活动价管理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商品</a:t>
            </a:r>
            <a:r>
              <a:rPr lang="zh-CN" altLang="en-US">
                <a:sym typeface="+mn-ea"/>
              </a:rPr>
              <a:t>检测报告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短信发送管理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728720"/>
            <a:ext cx="8229600" cy="20389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预约管理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预约规则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预约日历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采购单预约入口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1. </a:t>
            </a:r>
            <a:r>
              <a:rPr lang="zh-CN" altLang="en-US">
                <a:sym typeface="+mn-ea"/>
              </a:rPr>
              <a:t>预约管理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》预约日历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</a:t>
            </a:r>
            <a:r>
              <a:rPr lang="zh-CN" altLang="en-US">
                <a:sym typeface="+mn-ea"/>
              </a:rPr>
              <a:t>新增预约单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2. VMS-</a:t>
            </a:r>
            <a:r>
              <a:rPr lang="zh-CN" altLang="en-US">
                <a:sym typeface="+mn-ea"/>
              </a:rPr>
              <a:t>》预约管理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</a:t>
            </a:r>
            <a:r>
              <a:rPr lang="zh-CN" altLang="en-US">
                <a:sym typeface="+mn-ea"/>
              </a:rPr>
              <a:t>预约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微信公众号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》待预约订单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》</a:t>
            </a:r>
            <a:r>
              <a:rPr lang="zh-CN" altLang="en-US">
                <a:sym typeface="+mn-ea"/>
              </a:rPr>
              <a:t>预约</a:t>
            </a:r>
            <a:endParaRPr 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预约规则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sym typeface="+mn-ea"/>
              </a:rPr>
              <a:t>1. </a:t>
            </a:r>
            <a:r>
              <a:rPr lang="zh-CN">
                <a:sym typeface="+mn-ea"/>
              </a:rPr>
              <a:t>预约规则：配置各</a:t>
            </a:r>
            <a:r>
              <a:rPr lang="zh-CN" altLang="en-US">
                <a:sym typeface="+mn-ea"/>
              </a:rPr>
              <a:t>总仓存储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临时存储的仓库预约规则（可定制）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2400935"/>
            <a:ext cx="8936355" cy="23387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预约日历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>
                <a:sym typeface="+mn-ea"/>
              </a:rPr>
              <a:t>预约日历：查看各总仓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临时存储性质的仓库预约数据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" y="2018665"/>
            <a:ext cx="8879840" cy="3860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新增预约单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457200" y="1119328"/>
            <a:ext cx="8229600" cy="4618155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采购单为待入库，未预约状态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>
                <a:sym typeface="+mn-ea"/>
              </a:rPr>
              <a:t>预约日期默认为计划到货日期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无订单有效期时可选择该总仓开放的可预约日期</a:t>
            </a:r>
            <a:r>
              <a:rPr lang="zh-CN" altLang="en-US"/>
              <a:t>有订单有效期时可选择订单有效之前的可预约日期；</a:t>
            </a:r>
            <a:endParaRPr lang="zh-CN" altLang="en-US"/>
          </a:p>
          <a:p>
            <a:pPr marL="0" indent="0">
              <a:buNone/>
            </a:pPr>
            <a:r>
              <a:rPr lang="en-US" altLang="zh-CN" sz="1600"/>
              <a:t>ps</a:t>
            </a:r>
            <a:r>
              <a:rPr lang="zh-CN" altLang="en-US" sz="1600"/>
              <a:t>：新增预约单</a:t>
            </a:r>
            <a:r>
              <a:rPr lang="en-US" sz="1600"/>
              <a:t>无需判断该时段是否已预约满</a:t>
            </a:r>
            <a:r>
              <a:rPr lang="zh-CN" altLang="en-US" sz="1600"/>
              <a:t>，可</a:t>
            </a:r>
            <a:r>
              <a:rPr lang="en-US" sz="1600"/>
              <a:t>在预约日历查看预约号数，已预约状态，已预约计划到货量</a:t>
            </a:r>
            <a:endParaRPr lang="en-US" sz="16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10" y="3215005"/>
            <a:ext cx="6089650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自动预约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>
                <a:sym typeface="+mn-ea"/>
              </a:rPr>
              <a:t>原采购单是已预约状态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生成补货采购单的计划到货时间与原采购单的预约日期一致时，补货采购单自动预约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1800"/>
              <a:t>ps:预约时段是原采购单的预约时段</a:t>
            </a:r>
            <a:r>
              <a:rPr lang="zh-CN" altLang="en-US" sz="1800"/>
              <a:t>，无需校验此时间段限制；预约日历中已预约号数、已预约量、剩余预约号、剩余预约量不统计此类自动预约的数据</a:t>
            </a:r>
            <a:endParaRPr lang="zh-CN" altLang="en-US"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取消预约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入口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预约日历</a:t>
            </a:r>
            <a:r>
              <a:rPr lang="en-US" altLang="zh-CN"/>
              <a:t>-</a:t>
            </a:r>
            <a:r>
              <a:rPr lang="zh-CN" altLang="en-US"/>
              <a:t>》预约详情</a:t>
            </a:r>
            <a:r>
              <a:rPr lang="en-US" altLang="zh-CN"/>
              <a:t>-</a:t>
            </a:r>
            <a:r>
              <a:rPr lang="zh-CN" altLang="en-US"/>
              <a:t>》取消预约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VMS-</a:t>
            </a:r>
            <a:r>
              <a:rPr lang="zh-CN" altLang="en-US"/>
              <a:t>》预约管理</a:t>
            </a:r>
            <a:r>
              <a:rPr lang="en-US" altLang="zh-CN"/>
              <a:t>-</a:t>
            </a:r>
            <a:r>
              <a:rPr lang="zh-CN" altLang="en-US"/>
              <a:t>》取消预约</a:t>
            </a:r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采购单取消预约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预约日历中选中已预约未到货的供应商采购单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取消后，释放预约资源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191385"/>
            <a:ext cx="8229600" cy="2016760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208145"/>
            <a:ext cx="8229600" cy="20224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自动取消预约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采购单已预约状态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废弃采购单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采购单自动取消预约，释放预约资源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财务相关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>
                <a:sym typeface="+mn-ea"/>
              </a:rPr>
              <a:t>预付款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>
                <a:sym typeface="+mn-ea"/>
              </a:rPr>
              <a:t>结算款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>
                <a:sym typeface="+mn-ea"/>
              </a:rPr>
              <a:t>采购</a:t>
            </a:r>
            <a:r>
              <a:rPr lang="zh-CN" altLang="en-US">
                <a:sym typeface="+mn-ea"/>
              </a:rPr>
              <a:t>单</a:t>
            </a:r>
            <a:r>
              <a:rPr lang="zh-CN" altLang="en-US">
                <a:sym typeface="+mn-ea"/>
              </a:rPr>
              <a:t>异常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>
                <a:sym typeface="+mn-ea"/>
              </a:rPr>
              <a:t>付款调整单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预付款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>
                <a:sym typeface="+mn-ea"/>
              </a:rPr>
              <a:t>供应商账期应为预付款，并且勾选预付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 sz="1800"/>
              <a:t>预付款是买方在交易合同签订后即向卖方支付一定金额的预付款</a:t>
            </a:r>
            <a:endParaRPr lang="zh-CN" altLang="en-US" sz="1800"/>
          </a:p>
        </p:txBody>
      </p:sp>
      <p:pic>
        <p:nvPicPr>
          <p:cNvPr id="9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2484755"/>
            <a:ext cx="8229600" cy="2170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供应商管理</a:t>
            </a:r>
            <a:r>
              <a:rPr lang="en-US" altLang="zh-CN"/>
              <a:t>-</a:t>
            </a:r>
            <a:r>
              <a:rPr lang="zh-CN" altLang="en-US">
                <a:sym typeface="+mn-ea"/>
              </a:rPr>
              <a:t>供应商账号</a:t>
            </a:r>
            <a:r>
              <a:rPr lang="zh-CN" altLang="en-US">
                <a:sym typeface="+mn-ea"/>
              </a:rPr>
              <a:t>管理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 供应商账号</a:t>
            </a:r>
            <a:r>
              <a:rPr lang="zh-CN" altLang="en-US">
                <a:sym typeface="+mn-ea"/>
              </a:rPr>
              <a:t>管理</a:t>
            </a:r>
            <a:r>
              <a:rPr lang="zh-CN" altLang="en-US"/>
              <a:t>：</a:t>
            </a:r>
            <a:r>
              <a:rPr lang="zh-CN" altLang="en-US"/>
              <a:t>用于管理供应商服务号的登录账号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一个手机号可关联多个供应商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604135"/>
            <a:ext cx="8229600" cy="19316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货到付款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3622040"/>
            <a:ext cx="8172450" cy="258445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1400"/>
            <a:ext cx="8229600" cy="24085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款到发货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35" y="2541905"/>
            <a:ext cx="817245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预付款申请</a:t>
            </a:r>
            <a:r>
              <a:rPr lang="en-US" altLang="zh-CN"/>
              <a:t>-</a:t>
            </a:r>
            <a:r>
              <a:rPr lang="zh-CN" altLang="en-US"/>
              <a:t>前提条件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800"/>
              <a:t>前提条件：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1. </a:t>
            </a:r>
            <a:r>
              <a:rPr lang="zh-CN" altLang="en-US" sz="1800"/>
              <a:t>供应商结算方式应为货到付款或者款到发货，并勾选有预付</a:t>
            </a:r>
            <a:endParaRPr lang="zh-CN" altLang="en-US" sz="18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2. </a:t>
            </a:r>
            <a:r>
              <a:rPr lang="zh-CN" altLang="en-US" sz="1800"/>
              <a:t>采购单为非已完成状态：待编辑，待入库，且勾选预付</a:t>
            </a:r>
            <a:endParaRPr lang="zh-CN" altLang="en-US" sz="18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6275" y="1936750"/>
            <a:ext cx="5861050" cy="1917700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4375785"/>
            <a:ext cx="8229600" cy="181737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预付款申请操作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1800"/>
              <a:t>1. </a:t>
            </a:r>
            <a:r>
              <a:rPr lang="zh-CN" altLang="en-US" sz="1800"/>
              <a:t>财务管理</a:t>
            </a:r>
            <a:r>
              <a:rPr lang="en-US" altLang="zh-CN" sz="1800"/>
              <a:t>-</a:t>
            </a:r>
            <a:r>
              <a:rPr lang="zh-CN" altLang="en-US" sz="1800"/>
              <a:t>付款申请</a:t>
            </a:r>
            <a:r>
              <a:rPr lang="en-US" altLang="zh-CN" sz="1800"/>
              <a:t>-&gt;</a:t>
            </a:r>
            <a:r>
              <a:rPr lang="zh-CN" altLang="en-US" sz="1800"/>
              <a:t>创建预付款申请单</a:t>
            </a:r>
            <a:endParaRPr lang="zh-CN" altLang="en-US" sz="18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1800"/>
              <a:t>2. </a:t>
            </a:r>
            <a:r>
              <a:rPr lang="zh-CN" altLang="en-US" sz="1800"/>
              <a:t>添加待编辑或待入库的采购单</a:t>
            </a:r>
            <a:endParaRPr lang="zh-CN" altLang="en-US" sz="18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581785"/>
            <a:ext cx="8064500" cy="2260600"/>
          </a:xfrm>
          <a:prstGeom prst="rect">
            <a:avLst/>
          </a:prstGeom>
        </p:spPr>
      </p:pic>
      <p:pic>
        <p:nvPicPr>
          <p:cNvPr id="7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4140835"/>
            <a:ext cx="8229600" cy="185547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结算款申请</a:t>
            </a:r>
            <a:r>
              <a:rPr lang="en-US" altLang="zh-CN"/>
              <a:t>-</a:t>
            </a:r>
            <a:r>
              <a:rPr lang="zh-CN" altLang="en-US"/>
              <a:t>前提条件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3460"/>
            <a:ext cx="8229600" cy="486600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1800"/>
              <a:t>1. </a:t>
            </a:r>
            <a:r>
              <a:rPr lang="zh-CN" altLang="en-US" sz="1800"/>
              <a:t>采购单对应供应商的</a:t>
            </a:r>
            <a:r>
              <a:rPr lang="zh-CN" altLang="en-US" sz="1800">
                <a:sym typeface="+mn-ea"/>
              </a:rPr>
              <a:t>账期如下，创建</a:t>
            </a:r>
            <a:r>
              <a:rPr lang="zh-CN" altLang="en-US" sz="1800"/>
              <a:t>结算单时应符合账期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2. </a:t>
            </a:r>
            <a:r>
              <a:rPr lang="zh-CN" altLang="en-US" sz="1800">
                <a:sym typeface="+mn-ea"/>
              </a:rPr>
              <a:t>采购单必须是已完成状态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>
                <a:sym typeface="+mn-ea"/>
              </a:rPr>
              <a:t>3. </a:t>
            </a:r>
            <a:r>
              <a:rPr lang="zh-CN" altLang="en-US" sz="1800">
                <a:sym typeface="+mn-ea"/>
              </a:rPr>
              <a:t>采购单与退货单必须已签字状态才可提交</a:t>
            </a:r>
            <a:endParaRPr lang="zh-CN" altLang="en-US" sz="1800">
              <a:sym typeface="+mn-ea"/>
            </a:endParaRPr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169160"/>
            <a:ext cx="8229600" cy="1372235"/>
          </a:xfrm>
          <a:prstGeom prst="rect">
            <a:avLst/>
          </a:prstGeom>
        </p:spPr>
      </p:pic>
      <p:pic>
        <p:nvPicPr>
          <p:cNvPr id="10" name="内容占位符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30015"/>
            <a:ext cx="8229600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不符合账期不能拉取采购单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不符合账期给出以下提示</a:t>
            </a:r>
            <a:endParaRPr lang="zh-CN" altLang="en-US" sz="18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1600"/>
              <a:t>ps: </a:t>
            </a:r>
            <a:r>
              <a:rPr lang="zh-CN" altLang="en-US" sz="1600"/>
              <a:t>测试时，可以修改数据库中的完成时间</a:t>
            </a:r>
            <a:r>
              <a:rPr lang="en-US" altLang="zh-CN" sz="1600"/>
              <a:t>,</a:t>
            </a:r>
            <a:r>
              <a:rPr lang="zh-CN" altLang="en-US" sz="1600"/>
              <a:t>表与字段如下：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purchase</a:t>
            </a:r>
            <a:r>
              <a:rPr lang="en-US" altLang="zh-CN" sz="1600"/>
              <a:t>.finish_time</a:t>
            </a:r>
            <a:endParaRPr lang="en-US" altLang="zh-CN" sz="160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2178050"/>
            <a:ext cx="8229600" cy="212280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结算款申请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操作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拉取采购单</a:t>
            </a:r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45210"/>
            <a:ext cx="8229600" cy="4834255"/>
          </a:xfrm>
        </p:spPr>
        <p:txBody>
          <a:bodyPr/>
          <a:p>
            <a:pPr marL="0" indent="0">
              <a:buNone/>
            </a:pPr>
            <a:r>
              <a:rPr lang="zh-CN" altLang="en-US" sz="1800"/>
              <a:t>路径：财务管理</a:t>
            </a:r>
            <a:r>
              <a:rPr lang="en-US" altLang="zh-CN" sz="1800"/>
              <a:t>-</a:t>
            </a:r>
            <a:r>
              <a:rPr lang="zh-CN" altLang="en-US" sz="1800"/>
              <a:t>付款申请</a:t>
            </a:r>
            <a:r>
              <a:rPr lang="en-US" altLang="zh-CN" sz="1800"/>
              <a:t>-&gt;</a:t>
            </a:r>
            <a:r>
              <a:rPr lang="zh-CN" altLang="en-US" sz="1800"/>
              <a:t>结算款申请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1. </a:t>
            </a:r>
            <a:r>
              <a:rPr lang="zh-CN" altLang="en-US" sz="1800"/>
              <a:t>按照时间，仓库，类目拉取已完成状态的采购单</a:t>
            </a:r>
            <a:endParaRPr lang="zh-CN" altLang="en-US" sz="1800"/>
          </a:p>
        </p:txBody>
      </p:sp>
      <p:pic>
        <p:nvPicPr>
          <p:cNvPr id="12" name="内容占位符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083050"/>
            <a:ext cx="8229600" cy="2199005"/>
          </a:xfrm>
          <a:prstGeom prst="rect">
            <a:avLst/>
          </a:prstGeom>
        </p:spPr>
      </p:pic>
      <p:pic>
        <p:nvPicPr>
          <p:cNvPr id="4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1170"/>
            <a:ext cx="815340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结算款申请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操作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拉取采购单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1800"/>
              <a:t>2. </a:t>
            </a:r>
            <a:r>
              <a:rPr lang="zh-CN" altLang="en-US" sz="1800"/>
              <a:t>按照采购单</a:t>
            </a:r>
            <a:r>
              <a:rPr lang="en-US" altLang="zh-CN" sz="1800"/>
              <a:t>id</a:t>
            </a:r>
            <a:r>
              <a:rPr lang="zh-CN" altLang="en-US" sz="1800"/>
              <a:t>拉取</a:t>
            </a:r>
            <a:endParaRPr lang="zh-CN" altLang="en-US" sz="18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3. </a:t>
            </a:r>
            <a:r>
              <a:rPr lang="zh-CN" altLang="en-US" sz="1800"/>
              <a:t>按照采购计划单</a:t>
            </a:r>
            <a:r>
              <a:rPr lang="en-US" altLang="zh-CN" sz="1800"/>
              <a:t>id</a:t>
            </a:r>
            <a:r>
              <a:rPr lang="zh-CN" altLang="en-US" sz="1800"/>
              <a:t>拉取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14" name="内容占位符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708150"/>
            <a:ext cx="8229600" cy="1881505"/>
          </a:xfrm>
          <a:prstGeom prst="rect">
            <a:avLst/>
          </a:prstGeom>
        </p:spPr>
      </p:pic>
      <p:pic>
        <p:nvPicPr>
          <p:cNvPr id="16" name="内容占位符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42105"/>
            <a:ext cx="8229600" cy="18903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结算款申请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操作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拉取调整单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输入调整单</a:t>
            </a:r>
            <a:r>
              <a:rPr lang="en-US" altLang="zh-CN"/>
              <a:t>id</a:t>
            </a:r>
            <a:r>
              <a:rPr lang="zh-CN" altLang="en-US"/>
              <a:t>，拉取调整单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18" name="内容占位符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691640"/>
            <a:ext cx="8229600" cy="24987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结算款申请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操作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拉取调整单</a:t>
            </a:r>
            <a:endParaRPr lang="zh-CN" altLang="en-US"/>
          </a:p>
        </p:txBody>
      </p:sp>
      <p:sp>
        <p:nvSpPr>
          <p:cNvPr id="19" name="内容占位符 18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批量添加调整单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20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535" y="1743710"/>
            <a:ext cx="6791960" cy="4618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供应商管理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报价</a:t>
            </a:r>
            <a:r>
              <a:rPr lang="zh-CN" altLang="en-US">
                <a:sym typeface="+mn-ea"/>
              </a:rPr>
              <a:t>管理</a:t>
            </a:r>
            <a:endParaRPr lang="zh-CN" altLang="en-US"/>
          </a:p>
        </p:txBody>
      </p:sp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采购总监新增报价，供应商在公众号上报价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9095" y="1865630"/>
            <a:ext cx="8229600" cy="1656080"/>
          </a:xfrm>
          <a:prstGeom prst="rect">
            <a:avLst/>
          </a:prstGeom>
        </p:spPr>
      </p:pic>
      <p:pic>
        <p:nvPicPr>
          <p:cNvPr id="13" name="内容占位符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" y="3457575"/>
            <a:ext cx="5511800" cy="3225800"/>
          </a:xfrm>
          <a:prstGeom prst="rect">
            <a:avLst/>
          </a:prstGeom>
        </p:spPr>
      </p:pic>
      <p:pic>
        <p:nvPicPr>
          <p:cNvPr id="9" name="内容占位符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095" y="4126865"/>
            <a:ext cx="3784600" cy="7556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采购单异常管理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新增采购单，勾选预付，未完成状态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创建预付款申请 ，付款完成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采购单入库，已完成状态。</a:t>
            </a:r>
            <a:r>
              <a:rPr lang="en-US" altLang="zh-CN"/>
              <a:t>(</a:t>
            </a:r>
            <a:r>
              <a:rPr lang="zh-CN" altLang="en-US"/>
              <a:t>确保入库的结算金额小于预付款</a:t>
            </a:r>
            <a:r>
              <a:rPr lang="en-US" altLang="zh-CN"/>
              <a:t>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/>
              <a:t>财务管理</a:t>
            </a:r>
            <a:r>
              <a:rPr lang="en-US" altLang="zh-CN"/>
              <a:t>-</a:t>
            </a:r>
            <a:r>
              <a:rPr lang="zh-CN" altLang="en-US"/>
              <a:t>》采购单异常管理-》生成待抵扣单子</a:t>
            </a:r>
            <a:r>
              <a:rPr lang="en-US" altLang="zh-CN"/>
              <a:t>(</a:t>
            </a:r>
            <a:r>
              <a:rPr lang="zh-CN" altLang="en-US"/>
              <a:t>供应商维度</a:t>
            </a:r>
            <a:r>
              <a:rPr lang="en-US" altLang="zh-CN"/>
              <a:t>)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175" y="3881755"/>
            <a:ext cx="7613650" cy="26987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手动创建调整单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财务管理</a:t>
            </a:r>
            <a:r>
              <a:rPr lang="en-US" altLang="zh-CN"/>
              <a:t>-</a:t>
            </a:r>
            <a:r>
              <a:rPr lang="zh-CN" altLang="en-US"/>
              <a:t>》调整金额管理</a:t>
            </a:r>
            <a:r>
              <a:rPr lang="en-US" altLang="zh-CN"/>
              <a:t>-</a:t>
            </a:r>
            <a:r>
              <a:rPr lang="zh-CN" altLang="en-US"/>
              <a:t>》新增</a:t>
            </a:r>
            <a:endParaRPr lang="zh-CN" altLang="en-US"/>
          </a:p>
          <a:p>
            <a:pPr marL="0" indent="0">
              <a:buNone/>
            </a:pPr>
            <a:r>
              <a:rPr lang="en-US" altLang="zh-CN" sz="1800"/>
              <a:t>ps</a:t>
            </a:r>
            <a:r>
              <a:rPr lang="zh-CN" altLang="en-US" sz="1800"/>
              <a:t>：</a:t>
            </a:r>
            <a:r>
              <a:rPr lang="zh-CN" altLang="en-US" sz="1800"/>
              <a:t>金额为负数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515" y="1797685"/>
            <a:ext cx="3511550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自动生成付款调整单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配合供应商账期，供应商折扣与服务费用配置自动生成付款调整单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统计采购单和退货单，区分</a:t>
            </a:r>
            <a:r>
              <a:rPr lang="en-US" altLang="zh-CN"/>
              <a:t>B</a:t>
            </a:r>
            <a:r>
              <a:rPr lang="zh-CN" altLang="en-US"/>
              <a:t>端和</a:t>
            </a:r>
            <a:r>
              <a:rPr lang="en-US" altLang="zh-CN"/>
              <a:t>C</a:t>
            </a:r>
            <a:r>
              <a:rPr lang="zh-CN" altLang="en-US"/>
              <a:t>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财务管理</a:t>
            </a:r>
            <a:r>
              <a:rPr lang="en-US" altLang="zh-CN"/>
              <a:t>-</a:t>
            </a:r>
            <a:r>
              <a:rPr lang="zh-CN" altLang="en-US"/>
              <a:t>《</a:t>
            </a:r>
            <a:r>
              <a:rPr lang="zh-CN" altLang="en-US"/>
              <a:t>调整金额管理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1800"/>
              <a:t>逻辑图有点大，装不下，感兴趣的话发到群里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" y="4033520"/>
            <a:ext cx="8860790" cy="235077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VMS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订单管理：订单管理，预约管理，退货单管理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商品管理：商品，供应商备货管理，商品检测报告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商户管理：公司信息，供应商账号管理，合同信息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内容占位符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573655"/>
            <a:ext cx="8229600" cy="199263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VMS-</a:t>
            </a:r>
            <a:r>
              <a:rPr lang="zh-CN" altLang="en-US"/>
              <a:t>订单管理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同步的采购单（采购单只要创建后都会同步）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547620"/>
            <a:ext cx="8229600" cy="208216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VMS-</a:t>
            </a:r>
            <a:r>
              <a:rPr lang="zh-CN" altLang="en-US"/>
              <a:t>预约管理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085" y="1096010"/>
            <a:ext cx="8717915" cy="4783455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采购单待发货</a:t>
            </a:r>
            <a:r>
              <a:rPr lang="en-US" altLang="zh-CN"/>
              <a:t>(</a:t>
            </a:r>
            <a:r>
              <a:rPr lang="zh-CN" altLang="en-US"/>
              <a:t>待入库</a:t>
            </a:r>
            <a:r>
              <a:rPr lang="en-US" altLang="zh-CN"/>
              <a:t>)</a:t>
            </a:r>
            <a:r>
              <a:rPr lang="zh-CN" altLang="en-US"/>
              <a:t>的状态可预约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1800"/>
              <a:t>													ps:</a:t>
            </a:r>
            <a:r>
              <a:rPr lang="zh-CN" altLang="en-US" sz="1800">
                <a:sym typeface="+mn-ea"/>
              </a:rPr>
              <a:t>到货仓需为总仓或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>
                <a:sym typeface="+mn-ea"/>
              </a:rPr>
              <a:t>                                                                                         临时存储性质</a:t>
            </a:r>
            <a:r>
              <a:rPr lang="zh-CN" altLang="en-US" sz="1800">
                <a:sym typeface="+mn-ea"/>
              </a:rPr>
              <a:t>的仓库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>
                <a:sym typeface="+mn-ea"/>
              </a:rPr>
              <a:t>                                                                                          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			</a:t>
            </a:r>
            <a:endParaRPr lang="en-US" altLang="zh-CN" sz="180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737360"/>
            <a:ext cx="8229600" cy="1988820"/>
          </a:xfrm>
          <a:prstGeom prst="rect">
            <a:avLst/>
          </a:prstGeom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" y="3629025"/>
            <a:ext cx="599440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VMS-</a:t>
            </a:r>
            <a:r>
              <a:rPr lang="zh-CN" altLang="en-US"/>
              <a:t>预约管理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19963"/>
            <a:ext cx="8229600" cy="4618155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可取消预约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可在采购管理查看到待预约状态（公众号，</a:t>
            </a:r>
            <a:r>
              <a:rPr lang="en-US" altLang="zh-CN"/>
              <a:t>vms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0" y="3398520"/>
            <a:ext cx="8229600" cy="174434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VMS-</a:t>
            </a:r>
            <a:r>
              <a:rPr lang="zh-CN" altLang="en-US"/>
              <a:t>退货单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同步</a:t>
            </a:r>
            <a:r>
              <a:rPr lang="zh-CN" altLang="en-US"/>
              <a:t>的退货单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755265"/>
            <a:ext cx="8229600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VMS-</a:t>
            </a:r>
            <a:r>
              <a:rPr lang="zh-CN" altLang="en-US"/>
              <a:t>商品管理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商品管理：目前最主要的应用就是打印标签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344420"/>
            <a:ext cx="8229600" cy="245046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VMS-</a:t>
            </a:r>
            <a:r>
              <a:rPr lang="zh-CN" altLang="en-US">
                <a:sym typeface="+mn-ea"/>
              </a:rPr>
              <a:t>供应商备货管理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全局配置show_stat_category</a:t>
            </a:r>
            <a:r>
              <a:rPr lang="en-US" altLang="zh-CN"/>
              <a:t>-可在vms查看商品库存的信息的采购分类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仓库为供应商接单属性中可送达的总仓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展示供应商合作中的且分类在配置中的商品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/>
              <a:t>只展示默认供应商的库存及销量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766820"/>
            <a:ext cx="822960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报价管理</a:t>
            </a:r>
            <a:endParaRPr lang="zh-CN" altLang="en-US"/>
          </a:p>
        </p:txBody>
      </p:sp>
      <p:pic>
        <p:nvPicPr>
          <p:cNvPr id="15" name="内容占位符 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299845"/>
            <a:ext cx="2422525" cy="4618355"/>
          </a:xfrm>
          <a:prstGeom prst="rect">
            <a:avLst/>
          </a:prstGeom>
        </p:spPr>
      </p:pic>
      <p:pic>
        <p:nvPicPr>
          <p:cNvPr id="17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20" y="1299845"/>
            <a:ext cx="2422525" cy="4618355"/>
          </a:xfrm>
          <a:prstGeom prst="rect">
            <a:avLst/>
          </a:prstGeom>
        </p:spPr>
      </p:pic>
      <p:pic>
        <p:nvPicPr>
          <p:cNvPr id="18" name="内容占位符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299845"/>
            <a:ext cx="2422525" cy="461835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VMS-</a:t>
            </a:r>
            <a:r>
              <a:rPr lang="zh-CN" altLang="en-US"/>
              <a:t>商品检测报告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供应商上传商品检测</a:t>
            </a:r>
            <a:r>
              <a:rPr lang="zh-CN" altLang="en-US"/>
              <a:t>报告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支持图片和</a:t>
            </a:r>
            <a:r>
              <a:rPr lang="en-US" altLang="zh-CN"/>
              <a:t>pdf</a:t>
            </a:r>
            <a:r>
              <a:rPr lang="zh-CN" altLang="en-US"/>
              <a:t>格式：报告最大上传30M，每张图片最大上传5M，且PDF与JPG不能共存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上传后的检测报告同步至QMS手持端、SCM页面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725" y="3404870"/>
            <a:ext cx="8229600" cy="260921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VMS-</a:t>
            </a:r>
            <a:r>
              <a:rPr lang="zh-CN" altLang="en-US"/>
              <a:t>商户管理</a:t>
            </a:r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公司基本信息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供应商账号管理：用于管理供应商服务号的登录账号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合同信息：</a:t>
            </a:r>
            <a:r>
              <a:rPr lang="zh-CN" altLang="en-US">
                <a:sym typeface="+mn-ea"/>
              </a:rPr>
              <a:t>显示</a:t>
            </a:r>
            <a:r>
              <a:rPr lang="zh-CN" altLang="en-US"/>
              <a:t>待生效、生效中、已终止的C端合同信息</a:t>
            </a:r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微信公众号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1. </a:t>
            </a:r>
            <a:r>
              <a:rPr lang="zh-CN" altLang="en-US"/>
              <a:t>链接https://note.youdao.com/ynoteshare1/index.html?id=7987b2c6d0e20de3bd13749d631d7418&amp;type=note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如</a:t>
            </a:r>
            <a:r>
              <a:rPr lang="en-US" altLang="zh-CN"/>
              <a:t>T</a:t>
            </a:r>
            <a:r>
              <a:rPr lang="zh-CN" altLang="en-US"/>
              <a:t>环境的：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935" y="3764915"/>
            <a:ext cx="1911350" cy="21145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公众号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采购单待入库状态时收到通知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930" y="1753235"/>
            <a:ext cx="2422525" cy="4618355"/>
          </a:xfrm>
          <a:prstGeom prst="rect">
            <a:avLst/>
          </a:prstGeom>
        </p:spPr>
      </p:pic>
      <p:pic>
        <p:nvPicPr>
          <p:cNvPr id="7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180" y="1753235"/>
            <a:ext cx="2422525" cy="461835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公众号预约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预约入场时间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1055" y="1806575"/>
            <a:ext cx="2422525" cy="4618355"/>
          </a:xfrm>
          <a:prstGeom prst="rect">
            <a:avLst/>
          </a:prstGeom>
        </p:spPr>
      </p:pic>
      <p:pic>
        <p:nvPicPr>
          <p:cNvPr id="12" name="内容占位符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485" y="1806575"/>
            <a:ext cx="2422525" cy="4618355"/>
          </a:xfrm>
          <a:prstGeom prst="rect">
            <a:avLst/>
          </a:prstGeom>
        </p:spPr>
      </p:pic>
      <p:pic>
        <p:nvPicPr>
          <p:cNvPr id="7" name="内容占位符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" y="1806575"/>
            <a:ext cx="2422525" cy="461835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公众号</a:t>
            </a:r>
            <a:r>
              <a:rPr lang="en-US" altLang="zh-CN"/>
              <a:t>-</a:t>
            </a:r>
            <a:r>
              <a:rPr lang="zh-CN" altLang="en-US"/>
              <a:t>上传商品检测报告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商品</a:t>
            </a:r>
            <a:r>
              <a:rPr lang="en-US" altLang="zh-CN"/>
              <a:t>tab</a:t>
            </a:r>
            <a:r>
              <a:rPr lang="zh-CN" altLang="en-US"/>
              <a:t>页，只</a:t>
            </a:r>
            <a:r>
              <a:rPr lang="zh-CN" altLang="en-US"/>
              <a:t>支持图片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14" name="内容占位符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95" y="1796415"/>
            <a:ext cx="2422525" cy="461835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90" y="1796415"/>
            <a:ext cx="2422525" cy="461835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85" y="1796415"/>
            <a:ext cx="2422525" cy="461835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Q&amp;A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供应商有几种创建方式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采购单的订单有效期什么情况下有默认值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公众号的账户在哪里管理</a:t>
            </a:r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7095" y="2152015"/>
            <a:ext cx="7369175" cy="2016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供应商管理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商品活动价</a:t>
            </a:r>
            <a:r>
              <a:rPr lang="zh-CN" altLang="en-US">
                <a:sym typeface="+mn-ea"/>
              </a:rPr>
              <a:t>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用于添加活动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商品价格不为</a:t>
            </a:r>
            <a:r>
              <a:rPr lang="en-US" altLang="zh-CN"/>
              <a:t>0</a:t>
            </a:r>
            <a:r>
              <a:rPr lang="zh-CN" altLang="en-US"/>
              <a:t>且商品需要采购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1875" y="2215515"/>
            <a:ext cx="4305300" cy="3994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供应商管理</a:t>
            </a:r>
            <a:r>
              <a:rPr lang="en-US" altLang="zh-CN"/>
              <a:t>-</a:t>
            </a:r>
            <a:r>
              <a:rPr lang="zh-CN" altLang="en-US"/>
              <a:t>商品检测报告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 用于品控查看供应商提交的检测报告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质检人员标记为有效的检测报告。可下载报告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 质检人员标记为无效的检测报告，供应商更新此检测报告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4. 质检人员收货时无某商品的检测报告，需要供应商补传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574415"/>
            <a:ext cx="8229600" cy="2305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994993684"/>
  <p:tag name="KSO_WM_UNIT_PLACING_PICTURE_USER_VIEWPORT" val="{&quot;height&quot;:2608,&quot;width&quot;:12960}"/>
</p:tagLst>
</file>

<file path=ppt/tags/tag2.xml><?xml version="1.0" encoding="utf-8"?>
<p:tagLst xmlns:p="http://schemas.openxmlformats.org/presentationml/2006/main">
  <p:tag name="KSO_WM_UNIT_PLACING_PICTURE_USER_VIEWPORT" val="{&quot;height&quot;:9066,&quot;width&quot;:9210}"/>
</p:tagLst>
</file>

<file path=ppt/tags/tag3.xml><?xml version="1.0" encoding="utf-8"?>
<p:tagLst xmlns:p="http://schemas.openxmlformats.org/presentationml/2006/main">
  <p:tag name="REFSHAPE" val="454177260"/>
  <p:tag name="KSO_WM_UNIT_PLACING_PICTURE_USER_VIEWPORT" val="{&quot;height&quot;:4330,&quot;width&quot;:15070}"/>
</p:tagLst>
</file>

<file path=ppt/tags/tag4.xml><?xml version="1.0" encoding="utf-8"?>
<p:tagLst xmlns:p="http://schemas.openxmlformats.org/presentationml/2006/main">
  <p:tag name="KSO_WM_UNIT_PLACING_PICTURE_USER_VIEWPORT" val="{&quot;height&quot;:3020,&quot;width&quot;:9230}"/>
</p:tagLst>
</file>

<file path=ppt/theme/theme1.xml><?xml version="1.0" encoding="utf-8"?>
<a:theme xmlns:a="http://schemas.openxmlformats.org/drawingml/2006/main" name="Office Theme">
  <a:themeElements>
    <a:clrScheme name="Tektronix 180312">
      <a:dk1>
        <a:srgbClr val="444A50"/>
      </a:dk1>
      <a:lt1>
        <a:srgbClr val="FFFFFF"/>
      </a:lt1>
      <a:dk2>
        <a:srgbClr val="000000"/>
      </a:dk2>
      <a:lt2>
        <a:srgbClr val="CC0000"/>
      </a:lt2>
      <a:accent1>
        <a:srgbClr val="210769"/>
      </a:accent1>
      <a:accent2>
        <a:srgbClr val="6D6E71"/>
      </a:accent2>
      <a:accent3>
        <a:srgbClr val="82AE58"/>
      </a:accent3>
      <a:accent4>
        <a:srgbClr val="58ABAA"/>
      </a:accent4>
      <a:accent5>
        <a:srgbClr val="5B57A6"/>
      </a:accent5>
      <a:accent6>
        <a:srgbClr val="D12E36"/>
      </a:accent6>
      <a:hlink>
        <a:srgbClr val="0000FF"/>
      </a:hlink>
      <a:folHlink>
        <a:srgbClr val="00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0</TotalTime>
  <Words>4475</Words>
  <Application>WPS 演示</Application>
  <PresentationFormat>全屏显示(4:3)</PresentationFormat>
  <Paragraphs>552</Paragraphs>
  <Slides>77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90" baseType="lpstr">
      <vt:lpstr>Arial</vt:lpstr>
      <vt:lpstr>宋体</vt:lpstr>
      <vt:lpstr>Wingdings</vt:lpstr>
      <vt:lpstr>微软雅黑</vt:lpstr>
      <vt:lpstr>Arial</vt:lpstr>
      <vt:lpstr>Futura book</vt:lpstr>
      <vt:lpstr>Segoe Print</vt:lpstr>
      <vt:lpstr>Verdana</vt:lpstr>
      <vt:lpstr>Wingdings</vt:lpstr>
      <vt:lpstr>Arial Unicode MS</vt:lpstr>
      <vt:lpstr>黑体</vt:lpstr>
      <vt:lpstr>Calibri</vt:lpstr>
      <vt:lpstr>Office Theme</vt:lpstr>
      <vt:lpstr>PowerPoint 演示文稿</vt:lpstr>
      <vt:lpstr>供应商业务介绍</vt:lpstr>
      <vt:lpstr>相关流程图</vt:lpstr>
      <vt:lpstr> SCM-供应商管理</vt:lpstr>
      <vt:lpstr>供应商管理-供应商账号管理</vt:lpstr>
      <vt:lpstr>供应商管理-报价管理</vt:lpstr>
      <vt:lpstr>报价管理</vt:lpstr>
      <vt:lpstr>供应商管理-商品活动价管理</vt:lpstr>
      <vt:lpstr>供应商管理-商品检测报告</vt:lpstr>
      <vt:lpstr>短信发送管理</vt:lpstr>
      <vt:lpstr>新增短信</vt:lpstr>
      <vt:lpstr>供应商创建</vt:lpstr>
      <vt:lpstr>PowerPoint 演示文稿</vt:lpstr>
      <vt:lpstr>批量导入供应商</vt:lpstr>
      <vt:lpstr>关联购销合同创建供应商</vt:lpstr>
      <vt:lpstr>合同流程</vt:lpstr>
      <vt:lpstr>B端合同管理</vt:lpstr>
      <vt:lpstr>折扣与服务费用</vt:lpstr>
      <vt:lpstr>C端合同管理</vt:lpstr>
      <vt:lpstr>C端合同业务流程图</vt:lpstr>
      <vt:lpstr>购销合同</vt:lpstr>
      <vt:lpstr>推广协议</vt:lpstr>
      <vt:lpstr>推广协议</vt:lpstr>
      <vt:lpstr>C端合同审批流程</vt:lpstr>
      <vt:lpstr>关联商品</vt:lpstr>
      <vt:lpstr>默认供应商</vt:lpstr>
      <vt:lpstr>默认供应商</vt:lpstr>
      <vt:lpstr>默认供应商</vt:lpstr>
      <vt:lpstr>采购流程</vt:lpstr>
      <vt:lpstr>采购预测</vt:lpstr>
      <vt:lpstr>采购预测</vt:lpstr>
      <vt:lpstr>采购预测</vt:lpstr>
      <vt:lpstr>采购调拨预测(蔬果)</vt:lpstr>
      <vt:lpstr>采购计划</vt:lpstr>
      <vt:lpstr>采购管理（采购单）</vt:lpstr>
      <vt:lpstr>采购单计划到货时间与订单有效期</vt:lpstr>
      <vt:lpstr>特殊总仓，有接单属性</vt:lpstr>
      <vt:lpstr>特殊总仓，无接单属性</vt:lpstr>
      <vt:lpstr>非特殊总仓</vt:lpstr>
      <vt:lpstr>预约</vt:lpstr>
      <vt:lpstr>预约规则</vt:lpstr>
      <vt:lpstr>预约日历</vt:lpstr>
      <vt:lpstr>新增预约单</vt:lpstr>
      <vt:lpstr>自动预约</vt:lpstr>
      <vt:lpstr>取消预约</vt:lpstr>
      <vt:lpstr>采购单取消预约</vt:lpstr>
      <vt:lpstr>自动取消预约</vt:lpstr>
      <vt:lpstr>财务相关</vt:lpstr>
      <vt:lpstr>预付款</vt:lpstr>
      <vt:lpstr>货到付款</vt:lpstr>
      <vt:lpstr>款到发货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采购单异常管理</vt:lpstr>
      <vt:lpstr>手动创建调整单</vt:lpstr>
      <vt:lpstr>自动生成付款调整单</vt:lpstr>
      <vt:lpstr>VMS</vt:lpstr>
      <vt:lpstr>VMS-订单管理</vt:lpstr>
      <vt:lpstr>VMS-预约管理</vt:lpstr>
      <vt:lpstr>VMS-预约管理</vt:lpstr>
      <vt:lpstr>VMS-退货单</vt:lpstr>
      <vt:lpstr>VMS-商品管理</vt:lpstr>
      <vt:lpstr>VMS-供应商备货管理</vt:lpstr>
      <vt:lpstr>VMS-商品检测报告</vt:lpstr>
      <vt:lpstr>VMS-商户管理</vt:lpstr>
      <vt:lpstr>微信公众号</vt:lpstr>
      <vt:lpstr>公众号</vt:lpstr>
      <vt:lpstr>公众号预约</vt:lpstr>
      <vt:lpstr>公众号-上传商品检测报告</vt:lpstr>
      <vt:lpstr>Q&amp;A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Master Template</dc:title>
  <dc:creator>赵军</dc:creator>
  <cp:lastModifiedBy>13120703692</cp:lastModifiedBy>
  <cp:revision>1360</cp:revision>
  <cp:lastPrinted>2019-03-21T06:46:00Z</cp:lastPrinted>
  <dcterms:created xsi:type="dcterms:W3CDTF">2019-03-21T06:46:00Z</dcterms:created>
  <dcterms:modified xsi:type="dcterms:W3CDTF">2020-06-28T06:24:41Z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0x0101003C5481053F779B459E779C4490523287</vt:lpwstr>
  </property>
  <property fmtid="{D5CDD505-2E9C-101B-9397-08002B2CF9AE}" pid="3" name="_dlc_DocIdItemGuid">
    <vt:lpwstr>797ea151-df29-4193-8742-27cf91b669d7</vt:lpwstr>
  </property>
  <property fmtid="{D5CDD505-2E9C-101B-9397-08002B2CF9AE}" pid="4" name="KSOProductBuildVer">
    <vt:lpwstr>2052-11.1.0.9740</vt:lpwstr>
  </property>
</Properties>
</file>